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6D90-517C-412C-98F2-1CEDD50795E6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6C59-0A53-4FC0-8026-ADA91BFD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7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35CF-B7A2-4D3A-89FE-D9F91996C846}" type="datetime1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1EFC-787E-41D3-8C6C-DBA3CED7206E}" type="datetime1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A2B9-ED8D-47D6-809C-71654EFDB594}" type="datetime1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8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0AE-DE3C-4853-BEE5-348DFADE7F43}" type="datetime1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79D8-336E-4AD8-8E58-A97BC3D2E218}" type="datetime1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826B-8554-4194-A53A-0EC2C60D8153}" type="datetime1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B61F-970A-414F-A2D5-1D40B22F12BC}" type="datetime1">
              <a:rPr lang="en-US" smtClean="0"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4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7BD7-8B61-415B-8154-9E21B42E897B}" type="datetime1">
              <a:rPr lang="en-US" smtClean="0"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0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49A8-586B-4B85-B09B-5B9852FEEF4F}" type="datetime1">
              <a:rPr lang="en-US" smtClean="0"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8686-9059-4EBA-A527-BC4977414B16}" type="datetime1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BF0E-97B5-4033-B01C-59E99708C741}" type="datetime1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2122-6D50-4BFC-AD1D-68B18CDE5583}" type="datetime1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A3A1-856E-4801-9B36-162A784B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247media.com/en-us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247media.com/en-u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247media.com/en-u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247media.com/en-u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247media.com/en-us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3149"/>
            <a:ext cx="7772400" cy="1847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Cynthia Rubin</a:t>
            </a:r>
            <a:br>
              <a:rPr lang="en-US" dirty="0" smtClean="0"/>
            </a:br>
            <a:r>
              <a:rPr lang="en-US" sz="4000" dirty="0" smtClean="0"/>
              <a:t>Demand Generation Testing Plan</a:t>
            </a:r>
            <a:br>
              <a:rPr lang="en-US" sz="4000" dirty="0" smtClean="0"/>
            </a:br>
            <a:r>
              <a:rPr lang="en-US" sz="4000" dirty="0" smtClean="0"/>
              <a:t>Strategy/Examples/Results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Interview with indeed.com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Indeed job 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381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Headline</a:t>
            </a:r>
          </a:p>
          <a:p>
            <a:pPr lvl="1"/>
            <a:r>
              <a:rPr lang="en-US" sz="2400" dirty="0" smtClean="0"/>
              <a:t>General </a:t>
            </a:r>
            <a:r>
              <a:rPr lang="en-US" sz="2400" dirty="0" err="1" smtClean="0"/>
              <a:t>vs</a:t>
            </a:r>
            <a:r>
              <a:rPr lang="en-US" sz="2400" dirty="0" smtClean="0"/>
              <a:t> promotion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72567"/>
              </p:ext>
            </p:extLst>
          </p:nvPr>
        </p:nvGraphicFramePr>
        <p:xfrm>
          <a:off x="959426" y="5334000"/>
          <a:ext cx="7391401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071"/>
                <a:gridCol w="1052977"/>
                <a:gridCol w="1283315"/>
                <a:gridCol w="1316221"/>
                <a:gridCol w="1447842"/>
                <a:gridCol w="1270975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Emails Sent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leads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2/9/2012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2/9/2012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2/16/2012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2908"/>
            <a:ext cx="4495800" cy="309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72404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Offer</a:t>
            </a:r>
          </a:p>
          <a:p>
            <a:pPr lvl="1"/>
            <a:r>
              <a:rPr lang="en-US" sz="2400" dirty="0" smtClean="0"/>
              <a:t>Free </a:t>
            </a:r>
            <a:r>
              <a:rPr lang="en-US" sz="2400" dirty="0" err="1" smtClean="0"/>
              <a:t>vs</a:t>
            </a:r>
            <a:r>
              <a:rPr lang="en-US" sz="2400" dirty="0" smtClean="0"/>
              <a:t> save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92565"/>
              </p:ext>
            </p:extLst>
          </p:nvPr>
        </p:nvGraphicFramePr>
        <p:xfrm>
          <a:off x="959426" y="5410200"/>
          <a:ext cx="7391401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071"/>
                <a:gridCol w="1052977"/>
                <a:gridCol w="1283315"/>
                <a:gridCol w="1316221"/>
                <a:gridCol w="1447842"/>
                <a:gridCol w="1270975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Emails Sent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leads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3/14/2012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3/14/2012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3/21/2012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472404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648200" cy="321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55232"/>
            <a:ext cx="4038600" cy="30263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Landing page</a:t>
            </a:r>
          </a:p>
          <a:p>
            <a:pPr lvl="1"/>
            <a:r>
              <a:rPr lang="en-US" sz="2400" dirty="0" smtClean="0"/>
              <a:t>Grab CTA vs. no CTA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05831"/>
              </p:ext>
            </p:extLst>
          </p:nvPr>
        </p:nvGraphicFramePr>
        <p:xfrm>
          <a:off x="959426" y="5334000"/>
          <a:ext cx="7391401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071"/>
                <a:gridCol w="1052977"/>
                <a:gridCol w="1283315"/>
                <a:gridCol w="1316221"/>
                <a:gridCol w="1447842"/>
                <a:gridCol w="1270975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Emails Sent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leads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4/11/2012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4/11/2012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Grab CTA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4/18/2012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Grab CTA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81200"/>
            <a:ext cx="4169154" cy="3124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Minimal increase by using a button call-to-action vs. text.</a:t>
            </a:r>
          </a:p>
          <a:p>
            <a:r>
              <a:rPr lang="en-US" sz="2400" dirty="0" smtClean="0"/>
              <a:t>Promotion emails were much more successful than the benefit driven emails for total number of leads.</a:t>
            </a:r>
          </a:p>
          <a:p>
            <a:r>
              <a:rPr lang="en-US" sz="2400" dirty="0" smtClean="0"/>
              <a:t>“Free” messaging vs. the “Save” messaging generated more leads.</a:t>
            </a:r>
          </a:p>
          <a:p>
            <a:r>
              <a:rPr lang="en-US" sz="2400" dirty="0" smtClean="0"/>
              <a:t>Landing page call-to-action generated double the leads of the page without the call-to-action.</a:t>
            </a:r>
          </a:p>
          <a:p>
            <a:r>
              <a:rPr lang="en-US" sz="2400" dirty="0" smtClean="0"/>
              <a:t>The campaign generated a total of 85 leads; $175 CPL average for the entire campaign. </a:t>
            </a:r>
          </a:p>
          <a:p>
            <a:r>
              <a:rPr lang="en-US" sz="2400" dirty="0" smtClean="0"/>
              <a:t>Biggest success was in the final three campaigns, averaging at 19 leads / $131 CPL; decrease of 218% CPL since the first email campaign.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Ideas for ads.indeed.com</a:t>
            </a:r>
            <a:endParaRPr lang="en-US" dirty="0"/>
          </a:p>
        </p:txBody>
      </p:sp>
      <p:pic>
        <p:nvPicPr>
          <p:cNvPr id="4" name="Picture 2" descr="Indeed job 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4" y="3900487"/>
            <a:ext cx="2381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Suggestions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572000"/>
            <a:ext cx="7696200" cy="1554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Benefits: </a:t>
            </a:r>
          </a:p>
          <a:p>
            <a:pPr lvl="1"/>
            <a:r>
              <a:rPr lang="en-US" dirty="0" smtClean="0"/>
              <a:t>Design variations: boxes, font color, move copy below buttons.</a:t>
            </a:r>
          </a:p>
          <a:p>
            <a:pPr lvl="1"/>
            <a:r>
              <a:rPr lang="en-US" dirty="0" smtClean="0"/>
              <a:t>Copy variations: </a:t>
            </a:r>
            <a:r>
              <a:rPr lang="en-US" b="1" dirty="0" smtClean="0"/>
              <a:t>#1 </a:t>
            </a:r>
            <a:r>
              <a:rPr lang="en-US" dirty="0" smtClean="0"/>
              <a:t>global job site, </a:t>
            </a:r>
            <a:r>
              <a:rPr lang="en-US" b="1" dirty="0" smtClean="0"/>
              <a:t>Simple</a:t>
            </a:r>
            <a:r>
              <a:rPr lang="en-US" dirty="0" smtClean="0"/>
              <a:t> and cost-effective, </a:t>
            </a:r>
            <a:r>
              <a:rPr lang="en-US" b="1" dirty="0" smtClean="0"/>
              <a:t>Free</a:t>
            </a:r>
            <a:r>
              <a:rPr lang="en-US" dirty="0" smtClean="0"/>
              <a:t> social media ads;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029200" cy="296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1295400"/>
            <a:ext cx="6019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029200" cy="296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Suggestions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267200"/>
            <a:ext cx="8229600" cy="1554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Buttons: </a:t>
            </a:r>
          </a:p>
          <a:p>
            <a:pPr lvl="1"/>
            <a:r>
              <a:rPr lang="en-US" sz="2000" dirty="0" smtClean="0"/>
              <a:t>Design variations: larger size, different color, add a third button for the ‘Advertise’ option, remove text underneath box and make as part of the CTA</a:t>
            </a:r>
          </a:p>
          <a:p>
            <a:pPr lvl="1"/>
            <a:r>
              <a:rPr lang="en-US" sz="2000" dirty="0" smtClean="0"/>
              <a:t>Copy variations: Add more ‘urgent’ call to action copy: Post a job now; Find the right candidate today; Advertise jobs directly on your website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1905000"/>
            <a:ext cx="6019800" cy="1103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Suggestions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572000"/>
            <a:ext cx="7696200" cy="1554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Business segments: </a:t>
            </a:r>
          </a:p>
          <a:p>
            <a:pPr lvl="1"/>
            <a:r>
              <a:rPr lang="en-US" sz="2000" dirty="0" smtClean="0"/>
              <a:t>Make segments clickable to content pages that address them directly.</a:t>
            </a:r>
          </a:p>
          <a:p>
            <a:pPr lvl="1"/>
            <a:r>
              <a:rPr lang="en-US" sz="2000" dirty="0" smtClean="0"/>
              <a:t>Move segments to the top of this page.</a:t>
            </a:r>
          </a:p>
          <a:p>
            <a:pPr lvl="1"/>
            <a:r>
              <a:rPr lang="en-US" sz="2000" dirty="0" smtClean="0"/>
              <a:t>Change text color so it doesn’t get lost on the page (within brand standards).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029200" cy="296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95400" y="3008767"/>
            <a:ext cx="6019800" cy="14847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Campaign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Successful display advertising campaign with 24/7 Media from June – August 2011</a:t>
            </a:r>
          </a:p>
          <a:p>
            <a:pPr lvl="1"/>
            <a:r>
              <a:rPr lang="en-US" sz="2400" dirty="0" smtClean="0"/>
              <a:t>Budget: $10K per month, total $30K for BBN and Retargeting; </a:t>
            </a:r>
            <a:r>
              <a:rPr lang="en-US" sz="2400" dirty="0" err="1" smtClean="0"/>
              <a:t>approx</a:t>
            </a:r>
            <a:r>
              <a:rPr lang="en-US" sz="2400" dirty="0" smtClean="0"/>
              <a:t> 1.5M impressions</a:t>
            </a:r>
          </a:p>
          <a:p>
            <a:pPr lvl="1"/>
            <a:r>
              <a:rPr lang="en-US" sz="2400" dirty="0" smtClean="0"/>
              <a:t>277 leads generated (CT and view-based)</a:t>
            </a:r>
          </a:p>
          <a:p>
            <a:pPr lvl="1"/>
            <a:r>
              <a:rPr lang="en-US" sz="2400" dirty="0" smtClean="0"/>
              <a:t>$108 CPL</a:t>
            </a:r>
          </a:p>
          <a:p>
            <a:pPr lvl="1"/>
            <a:r>
              <a:rPr lang="en-US" sz="2400" dirty="0" smtClean="0"/>
              <a:t>$12 below target CPL of $120/lead</a:t>
            </a:r>
            <a:endParaRPr lang="en-US" sz="2400" dirty="0"/>
          </a:p>
        </p:txBody>
      </p:sp>
      <p:pic>
        <p:nvPicPr>
          <p:cNvPr id="2052" name="Picture 4" descr="247 Med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5943600"/>
            <a:ext cx="26003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Email marketing campaigns using the BBN network; August - October 2011</a:t>
            </a:r>
          </a:p>
          <a:p>
            <a:pPr lvl="1"/>
            <a:r>
              <a:rPr lang="en-US" sz="2400" dirty="0" smtClean="0"/>
              <a:t>Target audience: small business</a:t>
            </a:r>
          </a:p>
          <a:p>
            <a:pPr lvl="2"/>
            <a:r>
              <a:rPr lang="en-US" sz="2000" dirty="0" smtClean="0"/>
              <a:t>US only</a:t>
            </a:r>
          </a:p>
          <a:p>
            <a:pPr lvl="2"/>
            <a:r>
              <a:rPr lang="en-US" sz="2000" dirty="0" smtClean="0"/>
              <a:t>Any industry</a:t>
            </a:r>
          </a:p>
          <a:p>
            <a:pPr lvl="2"/>
            <a:r>
              <a:rPr lang="en-US" sz="2000" dirty="0" smtClean="0"/>
              <a:t>Between 5-50 employees</a:t>
            </a:r>
          </a:p>
          <a:p>
            <a:r>
              <a:rPr lang="en-US" sz="2400" dirty="0" smtClean="0"/>
              <a:t>Use “benefits” copy in line with successful banner ads and landing pages</a:t>
            </a:r>
          </a:p>
          <a:p>
            <a:r>
              <a:rPr lang="en-US" sz="2400" dirty="0" smtClean="0"/>
              <a:t>10,000 emails once per month</a:t>
            </a:r>
          </a:p>
          <a:p>
            <a:r>
              <a:rPr lang="en-US" sz="2400" dirty="0" smtClean="0"/>
              <a:t>Budget $2,500</a:t>
            </a:r>
            <a:endParaRPr lang="en-US" sz="2400" dirty="0"/>
          </a:p>
        </p:txBody>
      </p:sp>
      <p:pic>
        <p:nvPicPr>
          <p:cNvPr id="2052" name="Picture 4" descr="247 Med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5943600"/>
            <a:ext cx="26003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3 Month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100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High open rate</a:t>
            </a:r>
          </a:p>
          <a:p>
            <a:pPr lvl="1"/>
            <a:r>
              <a:rPr lang="en-US" sz="2400" dirty="0" smtClean="0"/>
              <a:t>16.7%</a:t>
            </a:r>
          </a:p>
          <a:p>
            <a:pPr lvl="1"/>
            <a:r>
              <a:rPr lang="en-US" sz="2400" dirty="0" smtClean="0"/>
              <a:t>Vendor indicated an </a:t>
            </a:r>
            <a:r>
              <a:rPr lang="en-US" sz="2400" dirty="0" err="1" smtClean="0"/>
              <a:t>avg</a:t>
            </a:r>
            <a:r>
              <a:rPr lang="en-US" sz="2400" dirty="0" smtClean="0"/>
              <a:t> of 8-10%</a:t>
            </a:r>
          </a:p>
          <a:p>
            <a:r>
              <a:rPr lang="en-US" sz="2400" dirty="0" smtClean="0"/>
              <a:t>Low CTR</a:t>
            </a:r>
          </a:p>
          <a:p>
            <a:pPr lvl="1"/>
            <a:r>
              <a:rPr lang="en-US" sz="2400" dirty="0" smtClean="0"/>
              <a:t>1.2%</a:t>
            </a:r>
          </a:p>
          <a:p>
            <a:r>
              <a:rPr lang="en-US" sz="2400" dirty="0" smtClean="0"/>
              <a:t>Low # conversions</a:t>
            </a:r>
          </a:p>
          <a:p>
            <a:pPr lvl="1"/>
            <a:r>
              <a:rPr lang="en-US" sz="2400" dirty="0" smtClean="0"/>
              <a:t>6 leads</a:t>
            </a:r>
          </a:p>
          <a:p>
            <a:r>
              <a:rPr lang="en-US" sz="2400" dirty="0" smtClean="0"/>
              <a:t>Very high CPL</a:t>
            </a:r>
          </a:p>
          <a:p>
            <a:pPr lvl="1"/>
            <a:r>
              <a:rPr lang="en-US" sz="2400" dirty="0" smtClean="0"/>
              <a:t>$416</a:t>
            </a:r>
          </a:p>
        </p:txBody>
      </p:sp>
      <p:pic>
        <p:nvPicPr>
          <p:cNvPr id="2052" name="Picture 4" descr="247 Med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5943600"/>
            <a:ext cx="26003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600200"/>
            <a:ext cx="4699000" cy="386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3810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Low CTR and conversions could indicate improvements could be made to:</a:t>
            </a:r>
          </a:p>
          <a:p>
            <a:pPr lvl="1"/>
            <a:r>
              <a:rPr lang="en-US" sz="2400" dirty="0" smtClean="0"/>
              <a:t>Call to action</a:t>
            </a:r>
          </a:p>
          <a:p>
            <a:pPr lvl="1"/>
            <a:r>
              <a:rPr lang="en-US" sz="2400" dirty="0" smtClean="0"/>
              <a:t>Imagery</a:t>
            </a:r>
          </a:p>
          <a:p>
            <a:pPr lvl="1"/>
            <a:r>
              <a:rPr lang="en-US" sz="2400" dirty="0" smtClean="0"/>
              <a:t>Email copy</a:t>
            </a:r>
          </a:p>
          <a:p>
            <a:pPr lvl="1"/>
            <a:r>
              <a:rPr lang="en-US" sz="2400" dirty="0" smtClean="0"/>
              <a:t>Promotion testing</a:t>
            </a:r>
            <a:endParaRPr lang="en-US" sz="2400" dirty="0" smtClean="0"/>
          </a:p>
          <a:p>
            <a:pPr lvl="1"/>
            <a:r>
              <a:rPr lang="en-US" sz="2400" dirty="0" smtClean="0"/>
              <a:t>Landing page</a:t>
            </a:r>
          </a:p>
          <a:p>
            <a:endParaRPr lang="en-US" sz="2400" dirty="0"/>
          </a:p>
        </p:txBody>
      </p:sp>
      <p:pic>
        <p:nvPicPr>
          <p:cNvPr id="2052" name="Picture 4" descr="247 Med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5943600"/>
            <a:ext cx="26003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12" y="1600201"/>
            <a:ext cx="44434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382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Objective: increase total # of leads to reach target CPL: $120</a:t>
            </a:r>
          </a:p>
          <a:p>
            <a:r>
              <a:rPr lang="en-US" sz="2400" dirty="0" smtClean="0"/>
              <a:t>Create A/B Testing Plan</a:t>
            </a:r>
          </a:p>
          <a:p>
            <a:pPr lvl="1"/>
            <a:r>
              <a:rPr lang="en-US" sz="2400" dirty="0" smtClean="0"/>
              <a:t>90/10 split</a:t>
            </a:r>
          </a:p>
          <a:p>
            <a:pPr lvl="2"/>
            <a:r>
              <a:rPr lang="en-US" sz="2000" dirty="0" smtClean="0"/>
              <a:t>7 days between test blast and final blast</a:t>
            </a:r>
          </a:p>
          <a:p>
            <a:pPr lvl="1"/>
            <a:r>
              <a:rPr lang="en-US" sz="2400" dirty="0" smtClean="0"/>
              <a:t>10,000 recipients per blast</a:t>
            </a:r>
          </a:p>
          <a:p>
            <a:pPr lvl="1"/>
            <a:r>
              <a:rPr lang="en-US" sz="2400" dirty="0" smtClean="0"/>
              <a:t>6 months; November 2011 – April 2012</a:t>
            </a:r>
          </a:p>
          <a:p>
            <a:pPr lvl="1"/>
            <a:r>
              <a:rPr lang="en-US" sz="2400" dirty="0" smtClean="0"/>
              <a:t>Budget: $15K</a:t>
            </a:r>
          </a:p>
        </p:txBody>
      </p:sp>
      <p:pic>
        <p:nvPicPr>
          <p:cNvPr id="2052" name="Picture 4" descr="247 Med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5943600"/>
            <a:ext cx="26003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Call to action</a:t>
            </a:r>
          </a:p>
          <a:p>
            <a:pPr lvl="1"/>
            <a:r>
              <a:rPr lang="en-US" sz="2400" dirty="0" smtClean="0"/>
              <a:t>Text vs. button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2286000"/>
            <a:ext cx="3505200" cy="288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191000" cy="328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56800"/>
              </p:ext>
            </p:extLst>
          </p:nvPr>
        </p:nvGraphicFramePr>
        <p:xfrm>
          <a:off x="959426" y="5257800"/>
          <a:ext cx="7391401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071"/>
                <a:gridCol w="1052977"/>
                <a:gridCol w="1283315"/>
                <a:gridCol w="1316221"/>
                <a:gridCol w="1447842"/>
                <a:gridCol w="1270975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Creative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Emails Sent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CTR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leads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11/8/2011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Text CTA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11/8/2011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Button CTA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16.09%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11/15/2011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Button CTA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8,912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1.40%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94" y="1600200"/>
            <a:ext cx="4279593" cy="30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Imagery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erson vs. machine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88" y="2209800"/>
            <a:ext cx="3867212" cy="309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34390"/>
              </p:ext>
            </p:extLst>
          </p:nvPr>
        </p:nvGraphicFramePr>
        <p:xfrm>
          <a:off x="959426" y="5334000"/>
          <a:ext cx="7391401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071"/>
                <a:gridCol w="1052977"/>
                <a:gridCol w="1283315"/>
                <a:gridCol w="1316221"/>
                <a:gridCol w="1447842"/>
                <a:gridCol w="1270975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Emails Sent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leads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12/6/2011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12/6/2011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12/13/2011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Copy: 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enefits vs. promotion</a:t>
            </a:r>
          </a:p>
          <a:p>
            <a:pPr lvl="2"/>
            <a:r>
              <a:rPr lang="en-US" sz="1600" dirty="0" smtClean="0"/>
              <a:t>Past 2 months of tests were very close with minimal differences; decided to do a full copy change from benefits to promotion leading to message appropriate landing pages.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199"/>
            <a:ext cx="3124200" cy="249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37871"/>
              </p:ext>
            </p:extLst>
          </p:nvPr>
        </p:nvGraphicFramePr>
        <p:xfrm>
          <a:off x="959426" y="5410200"/>
          <a:ext cx="7391401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071"/>
                <a:gridCol w="1052977"/>
                <a:gridCol w="1283315"/>
                <a:gridCol w="1316221"/>
                <a:gridCol w="1447842"/>
                <a:gridCol w="1270975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Emails Sent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of leads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1/18/2012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1/18/2012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1/25/2012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3644407" cy="25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 Cynthia Rubin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798</Words>
  <Application>Microsoft Office PowerPoint</Application>
  <PresentationFormat>On-screen Show (4:3)</PresentationFormat>
  <Paragraphs>242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Cynthia Rubin Demand Generation Testing Plan Strategy/Examples/Results  Interview with indeed.com </vt:lpstr>
      <vt:lpstr>Campaign Status</vt:lpstr>
      <vt:lpstr>Next Steps</vt:lpstr>
      <vt:lpstr>Results – 3 Month Average</vt:lpstr>
      <vt:lpstr>Assumptions</vt:lpstr>
      <vt:lpstr>Next Steps</vt:lpstr>
      <vt:lpstr>November</vt:lpstr>
      <vt:lpstr>December</vt:lpstr>
      <vt:lpstr>January</vt:lpstr>
      <vt:lpstr>February</vt:lpstr>
      <vt:lpstr>March</vt:lpstr>
      <vt:lpstr>April</vt:lpstr>
      <vt:lpstr>Conclusions</vt:lpstr>
      <vt:lpstr>Ideas for ads.indeed.com</vt:lpstr>
      <vt:lpstr>Testing Suggestions</vt:lpstr>
      <vt:lpstr>Testing Suggestions</vt:lpstr>
      <vt:lpstr>Testing Suggestions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Cynthia Rubin Demand Generation Testing Plan Strategy/Examples/Results</dc:title>
  <dc:creator>Antonio Rubin</dc:creator>
  <cp:lastModifiedBy>Antonio Rubin</cp:lastModifiedBy>
  <cp:revision>69</cp:revision>
  <dcterms:created xsi:type="dcterms:W3CDTF">2012-06-20T18:34:05Z</dcterms:created>
  <dcterms:modified xsi:type="dcterms:W3CDTF">2012-06-21T02:24:36Z</dcterms:modified>
</cp:coreProperties>
</file>